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rial Unicode Bold" charset="1" panose="020B0704020202020204"/>
      <p:regular r:id="rId24"/>
    </p:embeddedFont>
    <p:embeddedFont>
      <p:font typeface="Arial Unicode" charset="1" panose="020B0604020202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08762" y="460718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08762" y="460718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5201" y="-6745476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5201" y="-6636931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522971" y="8627766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995779" y="-2724897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2199809"/>
            <a:ext cx="9813429" cy="182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Corte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70719" y="4601573"/>
            <a:ext cx="11612349" cy="63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1"/>
              </a:lnSpc>
            </a:pPr>
            <a:r>
              <a:rPr lang="en-US" sz="5262" spc="15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GS STOCK &amp; FACTURACIÓN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36573" y="7012611"/>
            <a:ext cx="8722727" cy="162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89"/>
              </a:lnSpc>
            </a:pPr>
            <a:r>
              <a:rPr lang="en-US" sz="33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Fernando Ruiz 20365</a:t>
            </a:r>
          </a:p>
          <a:p>
            <a:pPr algn="r">
              <a:lnSpc>
                <a:spcPts val="3289"/>
              </a:lnSpc>
            </a:pPr>
            <a:r>
              <a:rPr lang="en-US" sz="33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Jose Lopez 23773</a:t>
            </a:r>
          </a:p>
          <a:p>
            <a:pPr algn="r">
              <a:lnSpc>
                <a:spcPts val="3289"/>
              </a:lnSpc>
            </a:pPr>
            <a:r>
              <a:rPr lang="en-US" sz="33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Genser Catalan 23401</a:t>
            </a:r>
          </a:p>
          <a:p>
            <a:pPr algn="r">
              <a:lnSpc>
                <a:spcPts val="3289"/>
              </a:lnSpc>
            </a:pPr>
            <a:r>
              <a:rPr lang="en-US" sz="33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Hugo Barillas 23306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919460" y="89470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774333" y="-867611"/>
            <a:ext cx="1548667" cy="6654427"/>
          </a:xfrm>
          <a:custGeom>
            <a:avLst/>
            <a:gdLst/>
            <a:ahLst/>
            <a:cxnLst/>
            <a:rect r="r" b="b" t="t" l="l"/>
            <a:pathLst>
              <a:path h="6654427" w="1548667">
                <a:moveTo>
                  <a:pt x="0" y="6654427"/>
                </a:moveTo>
                <a:lnTo>
                  <a:pt x="1548666" y="6654427"/>
                </a:lnTo>
                <a:lnTo>
                  <a:pt x="1548666" y="0"/>
                </a:lnTo>
                <a:lnTo>
                  <a:pt x="0" y="0"/>
                </a:lnTo>
                <a:lnTo>
                  <a:pt x="0" y="66544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280" y="6243734"/>
            <a:ext cx="1107944" cy="4760697"/>
          </a:xfrm>
          <a:custGeom>
            <a:avLst/>
            <a:gdLst/>
            <a:ahLst/>
            <a:cxnLst/>
            <a:rect r="r" b="b" t="t" l="l"/>
            <a:pathLst>
              <a:path h="4760697" w="1107944">
                <a:moveTo>
                  <a:pt x="0" y="0"/>
                </a:moveTo>
                <a:lnTo>
                  <a:pt x="1107944" y="0"/>
                </a:lnTo>
                <a:lnTo>
                  <a:pt x="1107944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7398063" y="-1088902"/>
            <a:ext cx="1779874" cy="7647896"/>
          </a:xfrm>
          <a:custGeom>
            <a:avLst/>
            <a:gdLst/>
            <a:ahLst/>
            <a:cxnLst/>
            <a:rect r="r" b="b" t="t" l="l"/>
            <a:pathLst>
              <a:path h="7647896" w="1779874">
                <a:moveTo>
                  <a:pt x="0" y="7647895"/>
                </a:moveTo>
                <a:lnTo>
                  <a:pt x="1779874" y="7647895"/>
                </a:lnTo>
                <a:lnTo>
                  <a:pt x="1779874" y="0"/>
                </a:lnTo>
                <a:lnTo>
                  <a:pt x="0" y="0"/>
                </a:lnTo>
                <a:lnTo>
                  <a:pt x="0" y="7647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932" y="6952502"/>
            <a:ext cx="985167" cy="4233141"/>
          </a:xfrm>
          <a:custGeom>
            <a:avLst/>
            <a:gdLst/>
            <a:ahLst/>
            <a:cxnLst/>
            <a:rect r="r" b="b" t="t" l="l"/>
            <a:pathLst>
              <a:path h="4233141" w="985167">
                <a:moveTo>
                  <a:pt x="0" y="0"/>
                </a:moveTo>
                <a:lnTo>
                  <a:pt x="985168" y="0"/>
                </a:lnTo>
                <a:lnTo>
                  <a:pt x="985168" y="4233141"/>
                </a:lnTo>
                <a:lnTo>
                  <a:pt x="0" y="42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57714" y="611060"/>
            <a:ext cx="11772572" cy="9064880"/>
          </a:xfrm>
          <a:custGeom>
            <a:avLst/>
            <a:gdLst/>
            <a:ahLst/>
            <a:cxnLst/>
            <a:rect r="r" b="b" t="t" l="l"/>
            <a:pathLst>
              <a:path h="9064880" w="11772572">
                <a:moveTo>
                  <a:pt x="0" y="0"/>
                </a:moveTo>
                <a:lnTo>
                  <a:pt x="11772572" y="0"/>
                </a:lnTo>
                <a:lnTo>
                  <a:pt x="11772572" y="9064880"/>
                </a:lnTo>
                <a:lnTo>
                  <a:pt x="0" y="9064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956408" y="2275878"/>
            <a:ext cx="5594105" cy="14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Jefe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774333" y="-867611"/>
            <a:ext cx="1548667" cy="6654427"/>
          </a:xfrm>
          <a:custGeom>
            <a:avLst/>
            <a:gdLst/>
            <a:ahLst/>
            <a:cxnLst/>
            <a:rect r="r" b="b" t="t" l="l"/>
            <a:pathLst>
              <a:path h="6654427" w="1548667">
                <a:moveTo>
                  <a:pt x="0" y="6654427"/>
                </a:moveTo>
                <a:lnTo>
                  <a:pt x="1548666" y="6654427"/>
                </a:lnTo>
                <a:lnTo>
                  <a:pt x="1548666" y="0"/>
                </a:lnTo>
                <a:lnTo>
                  <a:pt x="0" y="0"/>
                </a:lnTo>
                <a:lnTo>
                  <a:pt x="0" y="66544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280" y="6243734"/>
            <a:ext cx="1107944" cy="4760697"/>
          </a:xfrm>
          <a:custGeom>
            <a:avLst/>
            <a:gdLst/>
            <a:ahLst/>
            <a:cxnLst/>
            <a:rect r="r" b="b" t="t" l="l"/>
            <a:pathLst>
              <a:path h="4760697" w="1107944">
                <a:moveTo>
                  <a:pt x="0" y="0"/>
                </a:moveTo>
                <a:lnTo>
                  <a:pt x="1107944" y="0"/>
                </a:lnTo>
                <a:lnTo>
                  <a:pt x="1107944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7398063" y="-1088902"/>
            <a:ext cx="1779874" cy="7647896"/>
          </a:xfrm>
          <a:custGeom>
            <a:avLst/>
            <a:gdLst/>
            <a:ahLst/>
            <a:cxnLst/>
            <a:rect r="r" b="b" t="t" l="l"/>
            <a:pathLst>
              <a:path h="7647896" w="1779874">
                <a:moveTo>
                  <a:pt x="0" y="7647895"/>
                </a:moveTo>
                <a:lnTo>
                  <a:pt x="1779874" y="7647895"/>
                </a:lnTo>
                <a:lnTo>
                  <a:pt x="1779874" y="0"/>
                </a:lnTo>
                <a:lnTo>
                  <a:pt x="0" y="0"/>
                </a:lnTo>
                <a:lnTo>
                  <a:pt x="0" y="7647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932" y="6952502"/>
            <a:ext cx="985167" cy="4233141"/>
          </a:xfrm>
          <a:custGeom>
            <a:avLst/>
            <a:gdLst/>
            <a:ahLst/>
            <a:cxnLst/>
            <a:rect r="r" b="b" t="t" l="l"/>
            <a:pathLst>
              <a:path h="4233141" w="985167">
                <a:moveTo>
                  <a:pt x="0" y="0"/>
                </a:moveTo>
                <a:lnTo>
                  <a:pt x="985168" y="0"/>
                </a:lnTo>
                <a:lnTo>
                  <a:pt x="985168" y="4233141"/>
                </a:lnTo>
                <a:lnTo>
                  <a:pt x="0" y="42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9221" y="382268"/>
            <a:ext cx="12529558" cy="9522464"/>
          </a:xfrm>
          <a:custGeom>
            <a:avLst/>
            <a:gdLst/>
            <a:ahLst/>
            <a:cxnLst/>
            <a:rect r="r" b="b" t="t" l="l"/>
            <a:pathLst>
              <a:path h="9522464" w="12529558">
                <a:moveTo>
                  <a:pt x="0" y="0"/>
                </a:moveTo>
                <a:lnTo>
                  <a:pt x="12529558" y="0"/>
                </a:lnTo>
                <a:lnTo>
                  <a:pt x="12529558" y="9522464"/>
                </a:lnTo>
                <a:lnTo>
                  <a:pt x="0" y="9522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1891532" y="3852876"/>
            <a:ext cx="7447015" cy="14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Secretaria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774333" y="-867611"/>
            <a:ext cx="1548667" cy="6654427"/>
          </a:xfrm>
          <a:custGeom>
            <a:avLst/>
            <a:gdLst/>
            <a:ahLst/>
            <a:cxnLst/>
            <a:rect r="r" b="b" t="t" l="l"/>
            <a:pathLst>
              <a:path h="6654427" w="1548667">
                <a:moveTo>
                  <a:pt x="0" y="6654427"/>
                </a:moveTo>
                <a:lnTo>
                  <a:pt x="1548666" y="6654427"/>
                </a:lnTo>
                <a:lnTo>
                  <a:pt x="1548666" y="0"/>
                </a:lnTo>
                <a:lnTo>
                  <a:pt x="0" y="0"/>
                </a:lnTo>
                <a:lnTo>
                  <a:pt x="0" y="66544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280" y="6243734"/>
            <a:ext cx="1107944" cy="4760697"/>
          </a:xfrm>
          <a:custGeom>
            <a:avLst/>
            <a:gdLst/>
            <a:ahLst/>
            <a:cxnLst/>
            <a:rect r="r" b="b" t="t" l="l"/>
            <a:pathLst>
              <a:path h="4760697" w="1107944">
                <a:moveTo>
                  <a:pt x="0" y="0"/>
                </a:moveTo>
                <a:lnTo>
                  <a:pt x="1107944" y="0"/>
                </a:lnTo>
                <a:lnTo>
                  <a:pt x="1107944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7398063" y="-1088902"/>
            <a:ext cx="1779874" cy="7647896"/>
          </a:xfrm>
          <a:custGeom>
            <a:avLst/>
            <a:gdLst/>
            <a:ahLst/>
            <a:cxnLst/>
            <a:rect r="r" b="b" t="t" l="l"/>
            <a:pathLst>
              <a:path h="7647896" w="1779874">
                <a:moveTo>
                  <a:pt x="0" y="7647895"/>
                </a:moveTo>
                <a:lnTo>
                  <a:pt x="1779874" y="7647895"/>
                </a:lnTo>
                <a:lnTo>
                  <a:pt x="1779874" y="0"/>
                </a:lnTo>
                <a:lnTo>
                  <a:pt x="0" y="0"/>
                </a:lnTo>
                <a:lnTo>
                  <a:pt x="0" y="7647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67932" y="6952502"/>
            <a:ext cx="985167" cy="4233141"/>
          </a:xfrm>
          <a:custGeom>
            <a:avLst/>
            <a:gdLst/>
            <a:ahLst/>
            <a:cxnLst/>
            <a:rect r="r" b="b" t="t" l="l"/>
            <a:pathLst>
              <a:path h="4233141" w="985167">
                <a:moveTo>
                  <a:pt x="0" y="0"/>
                </a:moveTo>
                <a:lnTo>
                  <a:pt x="985168" y="0"/>
                </a:lnTo>
                <a:lnTo>
                  <a:pt x="985168" y="4233141"/>
                </a:lnTo>
                <a:lnTo>
                  <a:pt x="0" y="42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96977" y="680561"/>
            <a:ext cx="12319913" cy="8577739"/>
          </a:xfrm>
          <a:custGeom>
            <a:avLst/>
            <a:gdLst/>
            <a:ahLst/>
            <a:cxnLst/>
            <a:rect r="r" b="b" t="t" l="l"/>
            <a:pathLst>
              <a:path h="8577739" w="12319913">
                <a:moveTo>
                  <a:pt x="0" y="0"/>
                </a:moveTo>
                <a:lnTo>
                  <a:pt x="12319913" y="0"/>
                </a:lnTo>
                <a:lnTo>
                  <a:pt x="12319913" y="8577739"/>
                </a:lnTo>
                <a:lnTo>
                  <a:pt x="0" y="8577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5400000">
            <a:off x="-1891532" y="3852876"/>
            <a:ext cx="7447015" cy="14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Vendedor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646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22622" y="1710407"/>
            <a:ext cx="2180311" cy="21803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7053126" y="1910432"/>
            <a:ext cx="4181748" cy="152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b="true" sz="6564" spc="-41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Problema a resolver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123804" y="4053367"/>
            <a:ext cx="8040392" cy="811512"/>
            <a:chOff x="0" y="0"/>
            <a:chExt cx="10720523" cy="108201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35205" y="47625"/>
              <a:ext cx="9685318" cy="720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Genser S.A. enfrenta dificultades en la gestión de inventario y facturación debido a su dependencia de Excel.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23804" y="5348382"/>
            <a:ext cx="8040392" cy="811512"/>
            <a:chOff x="0" y="0"/>
            <a:chExt cx="10720523" cy="108201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035205" y="47625"/>
              <a:ext cx="9685318" cy="720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La falta de sincronización en tiempo real provoca inconsistencias en las ventas.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23804" y="6648066"/>
            <a:ext cx="8040392" cy="832958"/>
            <a:chOff x="0" y="0"/>
            <a:chExt cx="10720523" cy="111061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035205" y="47625"/>
              <a:ext cx="9685318" cy="106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La facturación manual ralentiza las operaciones.</a:t>
              </a:r>
            </a:p>
            <a:p>
              <a:pPr algn="l">
                <a:lnSpc>
                  <a:spcPts val="2040"/>
                </a:lnSpc>
              </a:pPr>
            </a:p>
            <a:p>
              <a:pPr algn="l">
                <a:lnSpc>
                  <a:spcPts val="204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40862" y="6307837"/>
            <a:ext cx="2180311" cy="218031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33" y="-3073167"/>
            <a:ext cx="16433333" cy="164333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6218" y="-2194282"/>
            <a:ext cx="14675565" cy="146755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29318" y="-1214032"/>
            <a:ext cx="12715063" cy="127150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22622" y="1710407"/>
            <a:ext cx="2180311" cy="21803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7053126" y="1910432"/>
            <a:ext cx="4181748" cy="152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7"/>
              </a:lnSpc>
            </a:pPr>
            <a:r>
              <a:rPr lang="en-US" b="true" sz="6564" spc="-41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Tema del proyecto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123804" y="4053367"/>
            <a:ext cx="8040392" cy="832958"/>
            <a:chOff x="0" y="0"/>
            <a:chExt cx="10720523" cy="111061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035205" y="47625"/>
              <a:ext cx="9685318" cy="106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Desarrollo del sistema GS Stock &amp; Facturación para la gestión automatizada de inventario y facturación en Genser S.A.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23804" y="5348382"/>
            <a:ext cx="8040392" cy="811512"/>
            <a:chOff x="0" y="0"/>
            <a:chExt cx="10720523" cy="108201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035205" y="47625"/>
              <a:ext cx="9685318" cy="37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Actualización en tiempo real de los movimientos de stock.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E65CA5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23804" y="6648066"/>
            <a:ext cx="8040392" cy="832958"/>
            <a:chOff x="0" y="0"/>
            <a:chExt cx="10720523" cy="111061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035205" y="47625"/>
              <a:ext cx="9685318" cy="1062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40"/>
                </a:lnSpc>
              </a:pPr>
              <a:r>
                <a:rPr lang="en-US" sz="2103">
                  <a:solidFill>
                    <a:srgbClr val="FFFF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Mejora en la seguridad de la información mediante roles de acceso y copias de seguridad.</a:t>
              </a:r>
            </a:p>
            <a:p>
              <a:pPr algn="l">
                <a:lnSpc>
                  <a:spcPts val="204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7743"/>
              <a:ext cx="676025" cy="8642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3"/>
                </a:lnSpc>
              </a:pPr>
              <a:r>
                <a:rPr lang="en-US" sz="4745">
                  <a:solidFill>
                    <a:srgbClr val="A5F7FF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40862" y="6307837"/>
            <a:ext cx="2180311" cy="218031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104775" cap="sq">
              <a:solidFill>
                <a:srgbClr val="131416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7103" y="4792980"/>
            <a:ext cx="1779338" cy="376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Dependencia de Excel: 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La empresa usa hojas de exel para todo y lo manejan en distintos archivos , lo que provoca que toda la información no este almacenada en un solo lugar y que no haya backups.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57549" y="4127536"/>
            <a:ext cx="3484666" cy="4563991"/>
            <a:chOff x="0" y="0"/>
            <a:chExt cx="890986" cy="11669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70659" y="4127536"/>
            <a:ext cx="3484666" cy="4563991"/>
            <a:chOff x="0" y="0"/>
            <a:chExt cx="890986" cy="11669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83924" y="4127536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289816" y="4792980"/>
            <a:ext cx="1779338" cy="21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Problemas en la Facturación: 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La creación de facturas es lenta y manual, lo que retrasa las operaciones comerciales.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87521" y="4792980"/>
            <a:ext cx="1779338" cy="259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Falta de Sincronización: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Cuando se actualiza el inventario, otras copias de Excel quedan desactualizadas, generando inconsistencias.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76706" y="4792980"/>
            <a:ext cx="2066277" cy="189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Clasificación de Clientes Ineficiente: 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 hay un sistema automatizado para priorizar clientes según su historial de pagos.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14560063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Necesidades detectadas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7103" y="4792980"/>
            <a:ext cx="2263735" cy="235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Sistema de Fidelización de Clientes: 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Crear programas de descuentos y promociones personalizadas basadas en el historial de compras.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57549" y="4127536"/>
            <a:ext cx="3484666" cy="4563991"/>
            <a:chOff x="0" y="0"/>
            <a:chExt cx="890986" cy="11669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70659" y="4127536"/>
            <a:ext cx="3484666" cy="4563991"/>
            <a:chOff x="0" y="0"/>
            <a:chExt cx="890986" cy="11669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83924" y="4127536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289816" y="4792980"/>
            <a:ext cx="1779338" cy="21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Base de Datos: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Unificar la información en una plataforma para evitar inconsistencias y pérdida de datos.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28065" y="4792980"/>
            <a:ext cx="2138795" cy="189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Gestión de Clientes Mejorada: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Registrar el historial de pagos y compras para optimizar la clasificación y atención.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41174" y="4792980"/>
            <a:ext cx="2198385" cy="282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Reportes en Tiempo Real: 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Un sistema de generación de reportes automatizados que brinde información actualizada sobre ventas, inventario, facturación y cuentas por cobrar.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9909904" y="3654887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14560063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Oportunidades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97103" y="4792980"/>
            <a:ext cx="2263735" cy="165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Implementación de un Software: 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Una solución que centralice inventario, facturación y cuentas por cobrar.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57549" y="4127536"/>
            <a:ext cx="3484666" cy="4563991"/>
            <a:chOff x="0" y="0"/>
            <a:chExt cx="890986" cy="11669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70659" y="4127536"/>
            <a:ext cx="3484666" cy="4563991"/>
            <a:chOff x="0" y="0"/>
            <a:chExt cx="890986" cy="11669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83924" y="4127536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289816" y="4792980"/>
            <a:ext cx="1779338" cy="1891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Sistema de Comisiones: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Calcular automáticamente los pagos de vendedores para reducir errores.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28065" y="4792980"/>
            <a:ext cx="2138795" cy="259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Monitoreo de Competencia y Precios: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Implementar herramientas que permitan comparar precios y estrategias de la competencia para ajustar la oferta de la empresa.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41174" y="4792980"/>
            <a:ext cx="2198385" cy="21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Análisis Predictivo de Ventas: </a:t>
            </a:r>
          </a:p>
          <a:p>
            <a:pPr algn="ctr">
              <a:lnSpc>
                <a:spcPts val="1853"/>
              </a:lnSpc>
            </a:pPr>
          </a:p>
          <a:p>
            <a:pPr algn="ctr">
              <a:lnSpc>
                <a:spcPts val="1853"/>
              </a:lnSpc>
            </a:pPr>
            <a:r>
              <a:rPr lang="en-US" sz="2106" spc="-13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Usar herramientas de análisis de datos para prever tendencias y anticipar estrategias de mercado.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1980" y="4087569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85928" y="1333500"/>
            <a:ext cx="8116145" cy="293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b="true" sz="1312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063769" y="4039944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3614838" y="-741782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9360" y="1243487"/>
            <a:ext cx="14646763" cy="268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Descripción de la entidad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9360" y="3984565"/>
            <a:ext cx="7528546" cy="3832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sz="2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Genser S.A. es una empresa importadora dedicada a la distribución y venta de calzado de dama.</a:t>
            </a:r>
          </a:p>
          <a:p>
            <a:pPr algn="l">
              <a:lnSpc>
                <a:spcPts val="2622"/>
              </a:lnSpc>
            </a:pPr>
          </a:p>
          <a:p>
            <a:pPr algn="l" marL="583610" indent="-291805" lvl="1">
              <a:lnSpc>
                <a:spcPts val="2622"/>
              </a:lnSpc>
              <a:buFont typeface="Arial"/>
              <a:buChar char="•"/>
            </a:pPr>
            <a:r>
              <a:rPr lang="en-US" sz="2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Opera en varios departamentos de Guatemala.</a:t>
            </a:r>
          </a:p>
          <a:p>
            <a:pPr algn="l">
              <a:lnSpc>
                <a:spcPts val="2622"/>
              </a:lnSpc>
            </a:pPr>
          </a:p>
          <a:p>
            <a:pPr algn="l" marL="583610" indent="-291805" lvl="1">
              <a:lnSpc>
                <a:spcPts val="2622"/>
              </a:lnSpc>
              <a:buFont typeface="Arial"/>
              <a:buChar char="•"/>
            </a:pPr>
            <a:r>
              <a:rPr lang="en-US" sz="2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Sus procesos administrativos incluyen:</a:t>
            </a:r>
          </a:p>
          <a:p>
            <a:pPr algn="l" marL="1167220" indent="-389073" lvl="2">
              <a:lnSpc>
                <a:spcPts val="2622"/>
              </a:lnSpc>
              <a:buFont typeface="Arial"/>
              <a:buChar char="⚬"/>
            </a:pPr>
            <a:r>
              <a:rPr lang="en-US" sz="2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Control de inventario.</a:t>
            </a:r>
          </a:p>
          <a:p>
            <a:pPr algn="l" marL="1167220" indent="-389073" lvl="2">
              <a:lnSpc>
                <a:spcPts val="2622"/>
              </a:lnSpc>
              <a:buFont typeface="Arial"/>
              <a:buChar char="⚬"/>
            </a:pPr>
            <a:r>
              <a:rPr lang="en-US" sz="2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Empaquetado de productos.</a:t>
            </a:r>
          </a:p>
          <a:p>
            <a:pPr algn="l" marL="1167220" indent="-389073" lvl="2">
              <a:lnSpc>
                <a:spcPts val="2622"/>
              </a:lnSpc>
              <a:buFont typeface="Arial"/>
              <a:buChar char="⚬"/>
            </a:pPr>
            <a:r>
              <a:rPr lang="en-US" sz="27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Facturación de la mercancía vendida</a:t>
            </a:r>
          </a:p>
          <a:p>
            <a:pPr algn="l">
              <a:lnSpc>
                <a:spcPts val="20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4413" y="3767409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6" y="0"/>
                </a:lnTo>
                <a:lnTo>
                  <a:pt x="1517286" y="6519591"/>
                </a:lnTo>
                <a:lnTo>
                  <a:pt x="0" y="6519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3886414" y="5143500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1"/>
                </a:moveTo>
                <a:lnTo>
                  <a:pt x="1517287" y="6519591"/>
                </a:lnTo>
                <a:lnTo>
                  <a:pt x="1517287" y="0"/>
                </a:lnTo>
                <a:lnTo>
                  <a:pt x="0" y="0"/>
                </a:lnTo>
                <a:lnTo>
                  <a:pt x="0" y="651959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9463" y="677584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6" y="0"/>
                </a:lnTo>
                <a:lnTo>
                  <a:pt x="1517286" y="6519591"/>
                </a:lnTo>
                <a:lnTo>
                  <a:pt x="0" y="6519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2105450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Perfiles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6447" y="1769848"/>
            <a:ext cx="8192902" cy="663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4273" indent="-432137" lvl="1">
              <a:lnSpc>
                <a:spcPts val="4003"/>
              </a:lnSpc>
              <a:buFont typeface="Arial"/>
              <a:buChar char="•"/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Jefe</a:t>
            </a:r>
          </a:p>
          <a:p>
            <a:pPr algn="l">
              <a:lnSpc>
                <a:spcPts val="4003"/>
              </a:lnSpc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- inventario </a:t>
            </a:r>
          </a:p>
          <a:p>
            <a:pPr algn="l">
              <a:lnSpc>
                <a:spcPts val="4003"/>
              </a:lnSpc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- ventas</a:t>
            </a:r>
          </a:p>
          <a:p>
            <a:pPr algn="l">
              <a:lnSpc>
                <a:spcPts val="4003"/>
              </a:lnSpc>
            </a:pPr>
          </a:p>
          <a:p>
            <a:pPr algn="l" marL="864273" indent="-432137" lvl="1">
              <a:lnSpc>
                <a:spcPts val="4003"/>
              </a:lnSpc>
              <a:buFont typeface="Arial"/>
              <a:buChar char="•"/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Secretaria</a:t>
            </a:r>
          </a:p>
          <a:p>
            <a:pPr algn="l">
              <a:lnSpc>
                <a:spcPts val="4003"/>
              </a:lnSpc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- inventario</a:t>
            </a:r>
          </a:p>
          <a:p>
            <a:pPr algn="l">
              <a:lnSpc>
                <a:spcPts val="4003"/>
              </a:lnSpc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- control de cuentas</a:t>
            </a:r>
          </a:p>
          <a:p>
            <a:pPr algn="l">
              <a:lnSpc>
                <a:spcPts val="4003"/>
              </a:lnSpc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- facturas</a:t>
            </a:r>
          </a:p>
          <a:p>
            <a:pPr algn="l">
              <a:lnSpc>
                <a:spcPts val="4003"/>
              </a:lnSpc>
            </a:pPr>
          </a:p>
          <a:p>
            <a:pPr algn="l" marL="864273" indent="-432137" lvl="1">
              <a:lnSpc>
                <a:spcPts val="4003"/>
              </a:lnSpc>
              <a:buFont typeface="Arial"/>
              <a:buChar char="•"/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Vendedor</a:t>
            </a:r>
          </a:p>
          <a:p>
            <a:pPr algn="l">
              <a:lnSpc>
                <a:spcPts val="4003"/>
              </a:lnSpc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- realizar pedidos</a:t>
            </a:r>
          </a:p>
          <a:p>
            <a:pPr algn="l">
              <a:lnSpc>
                <a:spcPts val="4003"/>
              </a:lnSpc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- entregas</a:t>
            </a:r>
          </a:p>
          <a:p>
            <a:pPr algn="l">
              <a:lnSpc>
                <a:spcPts val="4003"/>
              </a:lnSpc>
            </a:pPr>
            <a:r>
              <a:rPr lang="en-US" sz="4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 - clientes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47923" y="-3559699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6" y="0"/>
                </a:lnTo>
                <a:lnTo>
                  <a:pt x="1517286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0800000">
            <a:off x="17529357" y="-1376091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1"/>
                </a:moveTo>
                <a:lnTo>
                  <a:pt x="1517286" y="6519591"/>
                </a:lnTo>
                <a:lnTo>
                  <a:pt x="1517286" y="0"/>
                </a:lnTo>
                <a:lnTo>
                  <a:pt x="0" y="0"/>
                </a:lnTo>
                <a:lnTo>
                  <a:pt x="0" y="651959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3940" y="2159794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21284" y="-400689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1487" y="3791491"/>
            <a:ext cx="3484666" cy="4563991"/>
            <a:chOff x="0" y="0"/>
            <a:chExt cx="890986" cy="1166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96645" y="4019587"/>
            <a:ext cx="3036124" cy="30361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61" r="0" b="-26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261433" y="3791491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76590" y="4019587"/>
            <a:ext cx="3036124" cy="30361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511" r="0" b="-1051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138552" y="3791491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53710" y="4019587"/>
            <a:ext cx="3036124" cy="3036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627" r="0" b="-7627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99240" y="1606214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Entrevistas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6645" y="7358467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Jefe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76590" y="7358467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Secretaria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53710" y="7358467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Vendedor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41314" y="65521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702321" y="-8354376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0380" y="-11838662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99388" y="-9658776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92221" y="906932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2199809"/>
            <a:ext cx="12718588" cy="350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Resumen </a:t>
            </a:r>
          </a:p>
          <a:p>
            <a:pPr algn="l">
              <a:lnSpc>
                <a:spcPts val="13214"/>
              </a:lnSpc>
            </a:pPr>
            <a:r>
              <a:rPr lang="en-US" sz="15016" spc="-94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       Entrevistas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55187"/>
            <a:ext cx="9142122" cy="175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29"/>
              </a:lnSpc>
            </a:pPr>
            <a:r>
              <a:rPr lang="en-US" sz="14352" spc="-9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Jefe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01151" y="2369412"/>
            <a:ext cx="10252435" cy="552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1404010" indent="-702005" lvl="1">
              <a:lnSpc>
                <a:spcPts val="6503"/>
              </a:lnSpc>
              <a:buFont typeface="Arial"/>
              <a:buChar char="•"/>
            </a:pPr>
            <a:r>
              <a:rPr lang="en-US" sz="6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Inventario Excel</a:t>
            </a:r>
          </a:p>
          <a:p>
            <a:pPr algn="l">
              <a:lnSpc>
                <a:spcPts val="6503"/>
              </a:lnSpc>
            </a:pPr>
          </a:p>
          <a:p>
            <a:pPr algn="l" marL="1404010" indent="-702005" lvl="1">
              <a:lnSpc>
                <a:spcPts val="6503"/>
              </a:lnSpc>
              <a:buFont typeface="Arial"/>
              <a:buChar char="•"/>
            </a:pPr>
            <a:r>
              <a:rPr lang="en-US" sz="6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opinión negativa</a:t>
            </a:r>
          </a:p>
          <a:p>
            <a:pPr algn="l">
              <a:lnSpc>
                <a:spcPts val="6503"/>
              </a:lnSpc>
            </a:pPr>
          </a:p>
          <a:p>
            <a:pPr algn="l" marL="1404010" indent="-702005" lvl="1">
              <a:lnSpc>
                <a:spcPts val="6503"/>
              </a:lnSpc>
              <a:buFont typeface="Arial"/>
              <a:buChar char="•"/>
            </a:pPr>
            <a:r>
              <a:rPr lang="en-US" sz="6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#1 inventario</a:t>
            </a:r>
          </a:p>
          <a:p>
            <a:pPr algn="l" marL="1404010" indent="-702005" lvl="1">
              <a:lnSpc>
                <a:spcPts val="6503"/>
              </a:lnSpc>
              <a:buFont typeface="Arial"/>
              <a:buChar char="•"/>
            </a:pPr>
            <a:r>
              <a:rPr lang="en-US" sz="6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#2 control de clientes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0273" y="864692"/>
            <a:ext cx="2427644" cy="1857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15272" spc="-96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6892" y="3110433"/>
            <a:ext cx="7255679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Secretaria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06865" y="3279846"/>
            <a:ext cx="10252435" cy="40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684" indent="-421342" lvl="1">
              <a:lnSpc>
                <a:spcPts val="6596"/>
              </a:lnSpc>
              <a:buFont typeface="Arial"/>
              <a:buChar char="•"/>
            </a:pPr>
            <a:r>
              <a:rPr lang="en-US" sz="3903" spc="21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Ventas múltiples sobre el mismo producto.</a:t>
            </a:r>
          </a:p>
          <a:p>
            <a:pPr algn="l" marL="842684" indent="-421342" lvl="1">
              <a:lnSpc>
                <a:spcPts val="6596"/>
              </a:lnSpc>
              <a:buFont typeface="Arial"/>
              <a:buChar char="•"/>
            </a:pPr>
            <a:r>
              <a:rPr lang="en-US" sz="3903" spc="21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prorrateo de facturas se basa en formulas en los excel.</a:t>
            </a:r>
          </a:p>
          <a:p>
            <a:pPr algn="l" marL="842684" indent="-421342" lvl="1">
              <a:lnSpc>
                <a:spcPts val="6596"/>
              </a:lnSpc>
              <a:buFont typeface="Arial"/>
              <a:buChar char="•"/>
            </a:pPr>
            <a:r>
              <a:rPr lang="en-US" sz="3903" spc="21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El sistema es muy vulnerable.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6892" y="1116083"/>
            <a:ext cx="2781828" cy="212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7500" spc="-110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3013" y="-1380063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98960" y="471329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7283" y="2898017"/>
            <a:ext cx="7255679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Vendedor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722460"/>
            <a:ext cx="16510430" cy="232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0771" indent="-400385" lvl="1">
              <a:lnSpc>
                <a:spcPts val="3708"/>
              </a:lnSpc>
              <a:buFont typeface="Arial"/>
              <a:buChar char="•"/>
            </a:pPr>
            <a:r>
              <a:rPr lang="en-US" sz="370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Falta de inventario actualizado </a:t>
            </a:r>
          </a:p>
          <a:p>
            <a:pPr algn="l">
              <a:lnSpc>
                <a:spcPts val="3708"/>
              </a:lnSpc>
            </a:pPr>
          </a:p>
          <a:p>
            <a:pPr algn="l" marL="800771" indent="-400385" lvl="1">
              <a:lnSpc>
                <a:spcPts val="3708"/>
              </a:lnSpc>
              <a:buFont typeface="Arial"/>
              <a:buChar char="•"/>
            </a:pPr>
            <a:r>
              <a:rPr lang="en-US" sz="370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Errores en venta </a:t>
            </a:r>
          </a:p>
          <a:p>
            <a:pPr algn="l">
              <a:lnSpc>
                <a:spcPts val="3708"/>
              </a:lnSpc>
            </a:pPr>
          </a:p>
          <a:p>
            <a:pPr algn="l" marL="800771" indent="-400385" lvl="1">
              <a:lnSpc>
                <a:spcPts val="3708"/>
              </a:lnSpc>
              <a:buFont typeface="Arial"/>
              <a:buChar char="•"/>
            </a:pPr>
            <a:r>
              <a:rPr lang="en-US" sz="370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Gestión de cuentas por cobrar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9487" y="956602"/>
            <a:ext cx="2370178" cy="197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9"/>
              </a:lnSpc>
            </a:pPr>
            <a:r>
              <a:rPr lang="en-US" sz="16203" spc="-1020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0844" y="-91004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218604" y="-1214872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51585" y="2453693"/>
            <a:ext cx="7584830" cy="612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61"/>
              </a:lnSpc>
            </a:pPr>
            <a:r>
              <a:rPr lang="en-US" sz="17796" spc="-1121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Mapas de empatía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12621930" y="341845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21930" y="4625809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21930" y="-1901401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2621930" y="-297947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DAGeBGq2uYg</dc:identifier>
  <dcterms:modified xsi:type="dcterms:W3CDTF">2011-08-01T06:04:30Z</dcterms:modified>
  <cp:revision>1</cp:revision>
  <dc:title>Corte_1</dc:title>
</cp:coreProperties>
</file>